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6" r:id="rId3"/>
    <p:sldId id="270" r:id="rId4"/>
    <p:sldId id="267" r:id="rId5"/>
    <p:sldId id="269" r:id="rId6"/>
    <p:sldId id="258" r:id="rId7"/>
    <p:sldId id="259" r:id="rId8"/>
    <p:sldId id="262" r:id="rId9"/>
    <p:sldId id="263" r:id="rId10"/>
    <p:sldId id="272" r:id="rId11"/>
    <p:sldId id="273" r:id="rId12"/>
    <p:sldId id="274" r:id="rId13"/>
    <p:sldId id="265" r:id="rId14"/>
    <p:sldId id="271"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404"/>
    <a:srgbClr val="5DD80C"/>
    <a:srgbClr val="2528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821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887564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2378073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344482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712987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2301598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1" y="0"/>
            <a:ext cx="14630400" cy="8229600"/>
          </a:xfrm>
          <a:prstGeom prst="rect">
            <a:avLst/>
          </a:prstGeom>
          <a:solidFill>
            <a:srgbClr val="252833">
              <a:alpha val="80000"/>
            </a:srgbClr>
          </a:solidFill>
          <a:ln/>
        </p:spPr>
      </p:sp>
      <p:sp>
        <p:nvSpPr>
          <p:cNvPr id="6" name="Text 3"/>
          <p:cNvSpPr/>
          <p:nvPr/>
        </p:nvSpPr>
        <p:spPr>
          <a:xfrm>
            <a:off x="3002415" y="2462095"/>
            <a:ext cx="9164320" cy="958215"/>
          </a:xfrm>
          <a:prstGeom prst="rect">
            <a:avLst/>
          </a:prstGeom>
          <a:noFill/>
          <a:ln/>
        </p:spPr>
        <p:txBody>
          <a:bodyPr wrap="none" rtlCol="0" anchor="t"/>
          <a:lstStyle/>
          <a:p>
            <a:pPr marL="0" indent="0" algn="ctr">
              <a:lnSpc>
                <a:spcPts val="7545"/>
              </a:lnSpc>
              <a:buNone/>
            </a:pPr>
            <a:r>
              <a:rPr lang="en-US" sz="6000" b="1" dirty="0" smtClean="0">
                <a:solidFill>
                  <a:srgbClr val="6EB9FC"/>
                </a:solidFill>
                <a:latin typeface="Lora" pitchFamily="34" charset="0"/>
                <a:ea typeface="Lora" pitchFamily="34" charset="-122"/>
                <a:cs typeface="Lora" pitchFamily="34" charset="-120"/>
              </a:rPr>
              <a:t>Smart Waste Management System </a:t>
            </a:r>
          </a:p>
        </p:txBody>
      </p:sp>
      <p:sp>
        <p:nvSpPr>
          <p:cNvPr id="7" name="Text 4"/>
          <p:cNvSpPr/>
          <p:nvPr/>
        </p:nvSpPr>
        <p:spPr>
          <a:xfrm>
            <a:off x="2752736" y="4391653"/>
            <a:ext cx="9933503"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Discover the power of smart waste management systems that leverage cutting-edge computer vision </a:t>
            </a:r>
            <a:r>
              <a:rPr lang="en-US" sz="1750" dirty="0" smtClean="0">
                <a:solidFill>
                  <a:srgbClr val="D6E5EF"/>
                </a:solidFill>
                <a:latin typeface="Source Sans Pro" pitchFamily="34" charset="0"/>
                <a:ea typeface="Source Sans Pro" pitchFamily="34" charset="-122"/>
                <a:cs typeface="Source Sans Pro" pitchFamily="34" charset="-120"/>
              </a:rPr>
              <a:t>and machine </a:t>
            </a:r>
            <a:r>
              <a:rPr lang="en-US" sz="1750" dirty="0">
                <a:solidFill>
                  <a:srgbClr val="D6E5EF"/>
                </a:solidFill>
                <a:latin typeface="Source Sans Pro" pitchFamily="34" charset="0"/>
                <a:ea typeface="Source Sans Pro" pitchFamily="34" charset="-122"/>
                <a:cs typeface="Source Sans Pro" pitchFamily="34" charset="-120"/>
              </a:rPr>
              <a:t>learning technologies to revolutionize waste collection and recycling. Explore innovative solutions that optimize efficiency, reduce environmental impact, and drive sustainable change.</a:t>
            </a:r>
            <a:endParaRPr lang="en-US" sz="1750" dirty="0"/>
          </a:p>
        </p:txBody>
      </p:sp>
      <p:sp>
        <p:nvSpPr>
          <p:cNvPr id="8" name="TextBox 10"/>
          <p:cNvSpPr txBox="1"/>
          <p:nvPr/>
        </p:nvSpPr>
        <p:spPr>
          <a:xfrm>
            <a:off x="9820808" y="5882405"/>
            <a:ext cx="4922168" cy="2362185"/>
          </a:xfrm>
          <a:prstGeom prst="rect">
            <a:avLst/>
          </a:prstGeom>
          <a:noFill/>
        </p:spPr>
        <p:txBody>
          <a:bodyPr wrap="square" rtlCol="0">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50" u="sng" dirty="0" smtClean="0">
                <a:solidFill>
                  <a:schemeClr val="bg1"/>
                </a:solidFill>
                <a:latin typeface="Montserrat"/>
                <a:ea typeface="Montserrat"/>
              </a:rPr>
              <a:t>Presented By:</a:t>
            </a:r>
          </a:p>
          <a:p>
            <a:endParaRPr lang="en-US" sz="1850" u="sng" dirty="0" smtClean="0">
              <a:solidFill>
                <a:schemeClr val="bg1"/>
              </a:solidFill>
              <a:latin typeface="Montserrat"/>
              <a:ea typeface="Montserrat"/>
            </a:endParaRPr>
          </a:p>
          <a:p>
            <a:pPr marL="342900" indent="-342900">
              <a:buFont typeface="Baskerville Old Face" panose="02020602080505020303" pitchFamily="18" charset="0"/>
              <a:buChar char="©"/>
            </a:pPr>
            <a:r>
              <a:rPr lang="en-US" sz="1850" dirty="0" smtClean="0">
                <a:solidFill>
                  <a:schemeClr val="bg1"/>
                </a:solidFill>
                <a:latin typeface="Montserrat"/>
                <a:ea typeface="Montserrat"/>
              </a:rPr>
              <a:t>Mitali S. Ghorpade</a:t>
            </a:r>
            <a:endParaRPr lang="en-IN" sz="1850" u="sng" dirty="0" smtClean="0">
              <a:solidFill>
                <a:schemeClr val="bg1"/>
              </a:solidFill>
              <a:latin typeface="Montserrat"/>
              <a:ea typeface="Montserrat"/>
            </a:endParaRPr>
          </a:p>
          <a:p>
            <a:pPr marL="342900" indent="-342900">
              <a:buFont typeface="Baskerville Old Face" panose="02020602080505020303" pitchFamily="18" charset="0"/>
              <a:buChar char="©"/>
            </a:pPr>
            <a:r>
              <a:rPr lang="en-US" sz="1850" dirty="0" smtClean="0">
                <a:solidFill>
                  <a:schemeClr val="bg1"/>
                </a:solidFill>
                <a:latin typeface="Montserrat"/>
                <a:ea typeface="Montserrat"/>
              </a:rPr>
              <a:t>Bhavesh S. Mane</a:t>
            </a:r>
          </a:p>
          <a:p>
            <a:pPr marL="342900" indent="-342900">
              <a:buFont typeface="Baskerville Old Face" panose="02020602080505020303" pitchFamily="18" charset="0"/>
              <a:buChar char="©"/>
            </a:pPr>
            <a:r>
              <a:rPr lang="en-US" sz="1850" dirty="0" smtClean="0">
                <a:solidFill>
                  <a:schemeClr val="bg1"/>
                </a:solidFill>
                <a:latin typeface="Montserrat"/>
                <a:ea typeface="Montserrat"/>
              </a:rPr>
              <a:t>Irfan k. Shaikh</a:t>
            </a:r>
          </a:p>
          <a:p>
            <a:pPr marL="342900" indent="-342900">
              <a:buFont typeface="Baskerville Old Face" panose="02020602080505020303" pitchFamily="18" charset="0"/>
              <a:buChar char="©"/>
            </a:pPr>
            <a:r>
              <a:rPr lang="en-US" sz="1850" dirty="0" smtClean="0">
                <a:solidFill>
                  <a:schemeClr val="bg1"/>
                </a:solidFill>
                <a:latin typeface="Montserrat"/>
                <a:ea typeface="Montserrat"/>
              </a:rPr>
              <a:t>Omkar A.  Waghmare</a:t>
            </a:r>
          </a:p>
          <a:p>
            <a:pPr marL="342900" indent="-342900">
              <a:buFont typeface="Baskerville Old Face" panose="02020602080505020303" pitchFamily="18" charset="0"/>
              <a:buChar char="©"/>
            </a:pPr>
            <a:r>
              <a:rPr lang="en-US" sz="1850" dirty="0" smtClean="0">
                <a:solidFill>
                  <a:schemeClr val="bg1"/>
                </a:solidFill>
                <a:latin typeface="Montserrat"/>
                <a:ea typeface="Montserrat"/>
              </a:rPr>
              <a:t>Yogesh Sananse</a:t>
            </a:r>
          </a:p>
          <a:p>
            <a:endParaRPr lang="en-IN" dirty="0">
              <a:solidFill>
                <a:schemeClr val="bg1"/>
              </a:solidFill>
              <a:latin typeface="Montserrat"/>
              <a:ea typeface="Montserrat"/>
            </a:endParaRPr>
          </a:p>
        </p:txBody>
      </p:sp>
      <p:sp>
        <p:nvSpPr>
          <p:cNvPr id="9" name="TextBox 10"/>
          <p:cNvSpPr txBox="1"/>
          <p:nvPr/>
        </p:nvSpPr>
        <p:spPr>
          <a:xfrm>
            <a:off x="1047635" y="5882405"/>
            <a:ext cx="4922168" cy="1508105"/>
          </a:xfrm>
          <a:prstGeom prst="rect">
            <a:avLst/>
          </a:prstGeom>
          <a:noFill/>
        </p:spPr>
        <p:txBody>
          <a:bodyPr wrap="square" rtlCol="0">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50" u="sng" dirty="0" smtClean="0">
                <a:solidFill>
                  <a:schemeClr val="bg1"/>
                </a:solidFill>
                <a:latin typeface="Montserrat"/>
                <a:ea typeface="Montserrat"/>
              </a:rPr>
              <a:t>Guided  By:</a:t>
            </a:r>
          </a:p>
          <a:p>
            <a:endParaRPr lang="en-US" sz="1850" u="sng" dirty="0" smtClean="0">
              <a:solidFill>
                <a:schemeClr val="bg1"/>
              </a:solidFill>
              <a:latin typeface="Montserrat"/>
              <a:ea typeface="Montserrat"/>
            </a:endParaRPr>
          </a:p>
          <a:p>
            <a:r>
              <a:rPr lang="en-US" sz="1850" dirty="0" smtClean="0">
                <a:solidFill>
                  <a:schemeClr val="bg1"/>
                </a:solidFill>
                <a:latin typeface="Montserrat"/>
                <a:ea typeface="Montserrat"/>
              </a:rPr>
              <a:t>Dnyanesh Ghan </a:t>
            </a:r>
          </a:p>
          <a:p>
            <a:endParaRPr lang="en-US" sz="1850" u="sng" dirty="0" smtClean="0">
              <a:solidFill>
                <a:schemeClr val="bg1"/>
              </a:solidFill>
              <a:latin typeface="Montserrat"/>
              <a:ea typeface="Montserrat"/>
            </a:endParaRPr>
          </a:p>
          <a:p>
            <a:endParaRPr lang="en-IN" dirty="0">
              <a:solidFill>
                <a:schemeClr val="bg1"/>
              </a:solidFill>
              <a:latin typeface="Montserrat"/>
              <a:ea typeface="Montserra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803" y="621725"/>
            <a:ext cx="2690793" cy="2033045"/>
          </a:xfrm>
          <a:prstGeom prst="rect">
            <a:avLst/>
          </a:prstGeom>
          <a:effectLst>
            <a:outerShdw blurRad="114300" dist="88900" algn="tl" rotWithShape="0">
              <a:schemeClr val="bg1">
                <a:lumMod val="95000"/>
                <a:alpha val="89000"/>
              </a:schemeClr>
            </a:outerShdw>
          </a:effectLst>
        </p:spPr>
      </p:pic>
      <p:sp>
        <p:nvSpPr>
          <p:cNvPr id="12" name="TextBox 11"/>
          <p:cNvSpPr txBox="1"/>
          <p:nvPr/>
        </p:nvSpPr>
        <p:spPr>
          <a:xfrm>
            <a:off x="5021705" y="3567553"/>
            <a:ext cx="7260187" cy="954107"/>
          </a:xfrm>
          <a:prstGeom prst="rect">
            <a:avLst/>
          </a:prstGeom>
          <a:noFill/>
        </p:spPr>
        <p:txBody>
          <a:bodyPr wrap="square" rtlCol="0">
            <a:spAutoFit/>
          </a:bodyPr>
          <a:lstStyle/>
          <a:p>
            <a:r>
              <a:rPr lang="en-US" sz="2800" dirty="0">
                <a:solidFill>
                  <a:srgbClr val="6EB9FC"/>
                </a:solidFill>
                <a:latin typeface="Lora" pitchFamily="34" charset="0"/>
                <a:ea typeface="Lora" pitchFamily="34" charset="-122"/>
                <a:cs typeface="Lora" pitchFamily="34" charset="-120"/>
              </a:rPr>
              <a:t>for Smart City &amp; better planet</a:t>
            </a:r>
            <a:endParaRPr lang="en-US" sz="2800" dirty="0"/>
          </a:p>
          <a:p>
            <a:endParaRPr lang="en-IN" sz="2800" dirty="0"/>
          </a:p>
        </p:txBody>
      </p:sp>
    </p:spTree>
  </p:cSld>
  <p:clrMapOvr>
    <a:masterClrMapping/>
  </p:clrMapOvr>
  <mc:AlternateContent xmlns:mc="http://schemas.openxmlformats.org/markup-compatibility/2006" xmlns:p14="http://schemas.microsoft.com/office/powerpoint/2010/main">
    <mc:Choice Requires="p14">
      <p:transition spd="slow" p14:dur="2000" advTm="55318"/>
    </mc:Choice>
    <mc:Fallback xmlns="">
      <p:transition spd="slow" advTm="5531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0" y="-33102"/>
            <a:ext cx="14630400" cy="8229600"/>
          </a:xfrm>
          <a:prstGeom prst="rect">
            <a:avLst/>
          </a:prstGeom>
          <a:solidFill>
            <a:srgbClr val="252833"/>
          </a:solid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138" y="1645997"/>
            <a:ext cx="11066142" cy="6224705"/>
          </a:xfrm>
          <a:prstGeom prst="rect">
            <a:avLst/>
          </a:prstGeom>
        </p:spPr>
      </p:pic>
      <p:sp>
        <p:nvSpPr>
          <p:cNvPr id="6" name="Rectangle 5"/>
          <p:cNvSpPr/>
          <p:nvPr/>
        </p:nvSpPr>
        <p:spPr>
          <a:xfrm>
            <a:off x="2756442" y="591862"/>
            <a:ext cx="8686993" cy="1054135"/>
          </a:xfrm>
          <a:prstGeom prst="rect">
            <a:avLst/>
          </a:prstGeom>
          <a:noFill/>
        </p:spPr>
        <p:txBody>
          <a:bodyPr wrap="none" lIns="91440" tIns="45720" rIns="91440" bIns="45720">
            <a:spAutoFit/>
          </a:bodyPr>
          <a:lstStyle/>
          <a:p>
            <a:pPr>
              <a:lnSpc>
                <a:spcPts val="7545"/>
              </a:lnSpc>
            </a:pPr>
            <a:r>
              <a:rPr lang="en-US" sz="5400" dirty="0" smtClean="0">
                <a:solidFill>
                  <a:srgbClr val="6EB9FC"/>
                </a:solidFill>
                <a:latin typeface="Lora" pitchFamily="34" charset="0"/>
                <a:ea typeface="Lora" pitchFamily="34" charset="-122"/>
                <a:cs typeface="Lora" pitchFamily="34" charset="-120"/>
              </a:rPr>
              <a:t>Here are some screenshots</a:t>
            </a:r>
            <a:endParaRPr lang="en-US" sz="5400" dirty="0"/>
          </a:p>
        </p:txBody>
      </p:sp>
    </p:spTree>
    <p:extLst>
      <p:ext uri="{BB962C8B-B14F-4D97-AF65-F5344CB8AC3E}">
        <p14:creationId xmlns:p14="http://schemas.microsoft.com/office/powerpoint/2010/main" val="28929154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0" y="-33102"/>
            <a:ext cx="14630400" cy="8229600"/>
          </a:xfrm>
          <a:prstGeom prst="rect">
            <a:avLst/>
          </a:prstGeom>
          <a:solidFill>
            <a:srgbClr val="252833"/>
          </a:solid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814" y="1243608"/>
            <a:ext cx="11742545" cy="6605182"/>
          </a:xfrm>
          <a:prstGeom prst="rect">
            <a:avLst/>
          </a:prstGeom>
        </p:spPr>
      </p:pic>
    </p:spTree>
    <p:extLst>
      <p:ext uri="{BB962C8B-B14F-4D97-AF65-F5344CB8AC3E}">
        <p14:creationId xmlns:p14="http://schemas.microsoft.com/office/powerpoint/2010/main" val="1608451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0" y="-33102"/>
            <a:ext cx="14630400" cy="8229600"/>
          </a:xfrm>
          <a:prstGeom prst="rect">
            <a:avLst/>
          </a:prstGeom>
          <a:solidFill>
            <a:srgbClr val="252833"/>
          </a:solid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93" y="711120"/>
            <a:ext cx="13197840" cy="7423785"/>
          </a:xfrm>
          <a:prstGeom prst="rect">
            <a:avLst/>
          </a:prstGeom>
        </p:spPr>
      </p:pic>
    </p:spTree>
    <p:extLst>
      <p:ext uri="{BB962C8B-B14F-4D97-AF65-F5344CB8AC3E}">
        <p14:creationId xmlns:p14="http://schemas.microsoft.com/office/powerpoint/2010/main" val="3336038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dirty="0" smtClean="0">
                <a:solidFill>
                  <a:srgbClr val="6EB9FC"/>
                </a:solidFill>
                <a:latin typeface="Lora" pitchFamily="34" charset="0"/>
                <a:ea typeface="Lora" pitchFamily="34" charset="-122"/>
                <a:cs typeface="Lora" pitchFamily="34" charset="-120"/>
              </a:rPr>
              <a:t>Conclusion</a:t>
            </a:r>
            <a:endParaRPr lang="en-US" sz="6036" dirty="0"/>
          </a:p>
        </p:txBody>
      </p:sp>
      <p:sp>
        <p:nvSpPr>
          <p:cNvPr id="6" name="Text 3"/>
          <p:cNvSpPr/>
          <p:nvPr/>
        </p:nvSpPr>
        <p:spPr>
          <a:xfrm>
            <a:off x="825579" y="3882531"/>
            <a:ext cx="7477601" cy="1777008"/>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 conclusion, the smart waste management system leveraging YOLO V5 computer vision and machine learning has the potential to revolutionize waste management practices. By automating waste detection, classification, and route optimization, this innovative approach can significantly improve efficiency, reduce costs, and drive sustainable waste reduction initiatives.</a:t>
            </a:r>
            <a:endParaRPr lang="en-US" sz="17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sp>
        <p:nvSpPr>
          <p:cNvPr id="9" name="Text 2"/>
          <p:cNvSpPr/>
          <p:nvPr/>
        </p:nvSpPr>
        <p:spPr>
          <a:xfrm>
            <a:off x="1789419" y="5639132"/>
            <a:ext cx="7477601" cy="1916430"/>
          </a:xfrm>
          <a:prstGeom prst="rect">
            <a:avLst/>
          </a:prstGeom>
          <a:noFill/>
          <a:ln/>
        </p:spPr>
        <p:txBody>
          <a:bodyPr wrap="square" rtlCol="0" anchor="t"/>
          <a:lstStyle/>
          <a:p>
            <a:pPr marL="0" indent="0">
              <a:lnSpc>
                <a:spcPts val="7545"/>
              </a:lnSpc>
              <a:buNone/>
            </a:pPr>
            <a:r>
              <a:rPr lang="en-US" sz="6036" dirty="0" smtClean="0">
                <a:solidFill>
                  <a:srgbClr val="6EB9FC"/>
                </a:solidFill>
                <a:latin typeface="Lora" pitchFamily="34" charset="0"/>
                <a:ea typeface="Lora" pitchFamily="34" charset="-122"/>
                <a:cs typeface="Lora" pitchFamily="34" charset="-120"/>
              </a:rPr>
              <a:t>Any Questions ?</a:t>
            </a:r>
            <a:endParaRPr lang="en-US" sz="6036" dirty="0"/>
          </a:p>
        </p:txBody>
      </p:sp>
      <p:sp>
        <p:nvSpPr>
          <p:cNvPr id="10" name="Text 2"/>
          <p:cNvSpPr/>
          <p:nvPr/>
        </p:nvSpPr>
        <p:spPr>
          <a:xfrm>
            <a:off x="2586998" y="2503516"/>
            <a:ext cx="5882445" cy="1313806"/>
          </a:xfrm>
          <a:prstGeom prst="rect">
            <a:avLst/>
          </a:prstGeom>
          <a:noFill/>
          <a:ln/>
        </p:spPr>
        <p:txBody>
          <a:bodyPr wrap="square" rtlCol="0" anchor="t"/>
          <a:lstStyle/>
          <a:p>
            <a:pPr marL="0" indent="0">
              <a:lnSpc>
                <a:spcPts val="7545"/>
              </a:lnSpc>
              <a:buNone/>
            </a:pPr>
            <a:r>
              <a:rPr lang="en-US" sz="6036" dirty="0">
                <a:solidFill>
                  <a:srgbClr val="6EB9FC"/>
                </a:solidFill>
                <a:latin typeface="Lora" pitchFamily="34" charset="0"/>
                <a:ea typeface="Lora" pitchFamily="34" charset="-122"/>
                <a:cs typeface="Lora" pitchFamily="34" charset="-120"/>
              </a:rPr>
              <a:t>T</a:t>
            </a:r>
            <a:r>
              <a:rPr lang="en-US" sz="6036" dirty="0" smtClean="0">
                <a:solidFill>
                  <a:srgbClr val="6EB9FC"/>
                </a:solidFill>
                <a:latin typeface="Lora" pitchFamily="34" charset="0"/>
                <a:ea typeface="Lora" pitchFamily="34" charset="-122"/>
                <a:cs typeface="Lora" pitchFamily="34" charset="-120"/>
              </a:rPr>
              <a:t>hank You </a:t>
            </a:r>
            <a:endParaRPr lang="en-US" sz="6036" dirty="0"/>
          </a:p>
        </p:txBody>
      </p:sp>
      <p:pic>
        <p:nvPicPr>
          <p:cNvPr id="2052" name="Picture 4" descr="Image result for thinking emoj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5002" y="4114800"/>
            <a:ext cx="1901616" cy="190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067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10" name="Text 1"/>
          <p:cNvSpPr/>
          <p:nvPr/>
        </p:nvSpPr>
        <p:spPr>
          <a:xfrm>
            <a:off x="1970083" y="1064302"/>
            <a:ext cx="5554980" cy="88545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68"/>
              </a:lnSpc>
            </a:pPr>
            <a:r>
              <a:rPr lang="en-US" sz="4374" dirty="0" smtClean="0">
                <a:solidFill>
                  <a:srgbClr val="6EB9FC"/>
                </a:solidFill>
                <a:latin typeface="Lora" pitchFamily="34" charset="0"/>
                <a:ea typeface="Lora" pitchFamily="34" charset="-122"/>
                <a:cs typeface="Lora" pitchFamily="34" charset="-120"/>
              </a:rPr>
              <a:t>Problem Statement</a:t>
            </a:r>
            <a:endParaRPr lang="en-US" sz="4374"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8651" y="0"/>
            <a:ext cx="5751749" cy="8124669"/>
          </a:xfrm>
          <a:prstGeom prst="rect">
            <a:avLst/>
          </a:prstGeom>
        </p:spPr>
      </p:pic>
      <p:sp>
        <p:nvSpPr>
          <p:cNvPr id="12" name="TextBox 9"/>
          <p:cNvSpPr txBox="1"/>
          <p:nvPr/>
        </p:nvSpPr>
        <p:spPr>
          <a:xfrm>
            <a:off x="613955" y="2203553"/>
            <a:ext cx="7195920" cy="4247317"/>
          </a:xfrm>
          <a:prstGeom prst="rect">
            <a:avLst/>
          </a:prstGeom>
          <a:noFill/>
        </p:spPr>
        <p:txBody>
          <a:bodyPr wrap="square" rtlCol="0">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Source Sans Pro"/>
              </a:rPr>
              <a:t>Waste management is a major problem in cities and towns across the globe. Many regions around the world don’t have a proper waste collection and disposal system, and where there are such systems, they’re often not very efficient.</a:t>
            </a:r>
          </a:p>
          <a:p>
            <a:endParaRPr lang="en-US" dirty="0">
              <a:solidFill>
                <a:schemeClr val="bg1"/>
              </a:solidFill>
              <a:latin typeface="Source Sans Pro"/>
            </a:endParaRPr>
          </a:p>
          <a:p>
            <a:r>
              <a:rPr lang="en-US" dirty="0" smtClean="0">
                <a:solidFill>
                  <a:schemeClr val="bg1"/>
                </a:solidFill>
                <a:latin typeface="Source Sans Pro"/>
                <a:ea typeface="Montserrat"/>
              </a:rPr>
              <a:t>Some of the problem statements are as follows:</a:t>
            </a:r>
          </a:p>
          <a:p>
            <a:endParaRPr lang="en-US" dirty="0">
              <a:solidFill>
                <a:schemeClr val="bg1"/>
              </a:solidFill>
              <a:latin typeface="Source Sans Pro"/>
              <a:ea typeface="Montserrat"/>
            </a:endParaRPr>
          </a:p>
          <a:p>
            <a:r>
              <a:rPr lang="en-US" dirty="0">
                <a:solidFill>
                  <a:schemeClr val="bg1"/>
                </a:solidFill>
                <a:latin typeface="Source Sans Pro"/>
                <a:ea typeface="Montserrat"/>
              </a:rPr>
              <a:t>1. Waste Management system is not getting operated in proper </a:t>
            </a:r>
            <a:r>
              <a:rPr lang="en-US" dirty="0" smtClean="0">
                <a:solidFill>
                  <a:schemeClr val="bg1"/>
                </a:solidFill>
                <a:latin typeface="Source Sans Pro"/>
                <a:ea typeface="Montserrat"/>
              </a:rPr>
              <a:t>  way</a:t>
            </a:r>
            <a:endParaRPr lang="en-US" dirty="0">
              <a:solidFill>
                <a:schemeClr val="bg1"/>
              </a:solidFill>
              <a:latin typeface="Source Sans Pro"/>
              <a:ea typeface="Montserrat"/>
            </a:endParaRPr>
          </a:p>
          <a:p>
            <a:r>
              <a:rPr lang="en-US" dirty="0">
                <a:solidFill>
                  <a:schemeClr val="bg1"/>
                </a:solidFill>
                <a:latin typeface="Source Sans Pro"/>
                <a:ea typeface="Montserrat"/>
              </a:rPr>
              <a:t>2. No visibility of actual wastes collected at central location</a:t>
            </a:r>
          </a:p>
          <a:p>
            <a:r>
              <a:rPr lang="en-US" dirty="0">
                <a:solidFill>
                  <a:schemeClr val="bg1"/>
                </a:solidFill>
                <a:latin typeface="Source Sans Pro"/>
                <a:ea typeface="Montserrat"/>
              </a:rPr>
              <a:t>3. Collections happening </a:t>
            </a:r>
            <a:r>
              <a:rPr lang="en-US" dirty="0" smtClean="0">
                <a:solidFill>
                  <a:schemeClr val="bg1"/>
                </a:solidFill>
                <a:latin typeface="Source Sans Pro"/>
                <a:ea typeface="Montserrat"/>
              </a:rPr>
              <a:t>through </a:t>
            </a:r>
            <a:r>
              <a:rPr lang="en-US" dirty="0">
                <a:solidFill>
                  <a:schemeClr val="bg1"/>
                </a:solidFill>
                <a:latin typeface="Source Sans Pro"/>
                <a:ea typeface="Montserrat"/>
              </a:rPr>
              <a:t>small vehicles leading to some waste spread across roads</a:t>
            </a:r>
          </a:p>
          <a:p>
            <a:r>
              <a:rPr lang="en-US" dirty="0">
                <a:solidFill>
                  <a:schemeClr val="bg1"/>
                </a:solidFill>
                <a:latin typeface="Source Sans Pro"/>
                <a:ea typeface="Montserrat"/>
              </a:rPr>
              <a:t>4. Vehicle trips happening randomly and in some case with sub filled loads. This leads to additional consumptions of fuel and </a:t>
            </a:r>
            <a:r>
              <a:rPr lang="en-US" b="1" dirty="0">
                <a:solidFill>
                  <a:schemeClr val="bg1"/>
                </a:solidFill>
                <a:latin typeface="Source Sans Pro"/>
                <a:ea typeface="Montserrat"/>
              </a:rPr>
              <a:t>increase the carbon footprint</a:t>
            </a:r>
            <a:r>
              <a:rPr lang="en-US" dirty="0">
                <a:solidFill>
                  <a:schemeClr val="bg1"/>
                </a:solidFill>
                <a:latin typeface="Source Sans Pro"/>
                <a:ea typeface="Montserrat"/>
              </a:rPr>
              <a:t>.</a:t>
            </a:r>
          </a:p>
          <a:p>
            <a:endParaRPr lang="en-IN" dirty="0">
              <a:solidFill>
                <a:schemeClr val="bg1"/>
              </a:solidFill>
              <a:latin typeface="Source Sans Pro"/>
              <a:ea typeface="Montserrat"/>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9" y="-33102"/>
            <a:ext cx="2291106" cy="929002"/>
          </a:xfrm>
          <a:prstGeom prst="rect">
            <a:avLst/>
          </a:prstGeom>
        </p:spPr>
      </p:pic>
    </p:spTree>
    <p:extLst>
      <p:ext uri="{BB962C8B-B14F-4D97-AF65-F5344CB8AC3E}">
        <p14:creationId xmlns:p14="http://schemas.microsoft.com/office/powerpoint/2010/main" val="1009158793"/>
      </p:ext>
    </p:extLst>
  </p:cSld>
  <p:clrMapOvr>
    <a:masterClrMapping/>
  </p:clrMapOvr>
  <mc:AlternateContent xmlns:mc="http://schemas.openxmlformats.org/markup-compatibility/2006" xmlns:p14="http://schemas.microsoft.com/office/powerpoint/2010/main">
    <mc:Choice Requires="p14">
      <p:transition spd="slow" p14:dur="2000" advTm="44837"/>
    </mc:Choice>
    <mc:Fallback xmlns="">
      <p:transition spd="slow" advTm="44837"/>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2098715"/>
            <a:ext cx="7477601" cy="1388745"/>
          </a:xfrm>
          <a:prstGeom prst="rect">
            <a:avLst/>
          </a:prstGeom>
          <a:noFill/>
          <a:ln/>
        </p:spPr>
        <p:txBody>
          <a:bodyPr wrap="squar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Challenges in Traditional Waste Management</a:t>
            </a:r>
            <a:endParaRPr lang="en-US" sz="4374" dirty="0"/>
          </a:p>
        </p:txBody>
      </p:sp>
      <p:sp>
        <p:nvSpPr>
          <p:cNvPr id="6" name="Text 3"/>
          <p:cNvSpPr/>
          <p:nvPr/>
        </p:nvSpPr>
        <p:spPr>
          <a:xfrm>
            <a:off x="6675001" y="3820716"/>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6E5EF"/>
                </a:solidFill>
                <a:latin typeface="Source Sans Pro" pitchFamily="34" charset="0"/>
                <a:ea typeface="Source Sans Pro" pitchFamily="34" charset="-122"/>
                <a:cs typeface="Source Sans Pro" pitchFamily="34" charset="-120"/>
              </a:rPr>
              <a:t>Lack of efficient collection and transportation systems, leading to waste piling up in urban areas.</a:t>
            </a:r>
            <a:endParaRPr lang="en-US" sz="1750" dirty="0"/>
          </a:p>
        </p:txBody>
      </p:sp>
      <p:sp>
        <p:nvSpPr>
          <p:cNvPr id="7" name="Text 4"/>
          <p:cNvSpPr/>
          <p:nvPr/>
        </p:nvSpPr>
        <p:spPr>
          <a:xfrm>
            <a:off x="6675001" y="4620339"/>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6E5EF"/>
                </a:solidFill>
                <a:latin typeface="Source Sans Pro" pitchFamily="34" charset="0"/>
                <a:ea typeface="Source Sans Pro" pitchFamily="34" charset="-122"/>
                <a:cs typeface="Source Sans Pro" pitchFamily="34" charset="-120"/>
              </a:rPr>
              <a:t>Insufficient segregation of waste at the source, making it difficult to recycle and repurpose materials.</a:t>
            </a:r>
            <a:endParaRPr lang="en-US" sz="1750" dirty="0"/>
          </a:p>
        </p:txBody>
      </p:sp>
      <p:sp>
        <p:nvSpPr>
          <p:cNvPr id="8" name="Text 5"/>
          <p:cNvSpPr/>
          <p:nvPr/>
        </p:nvSpPr>
        <p:spPr>
          <a:xfrm>
            <a:off x="6675001" y="5419963"/>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6E5EF"/>
                </a:solidFill>
                <a:latin typeface="Source Sans Pro" pitchFamily="34" charset="0"/>
                <a:ea typeface="Source Sans Pro" pitchFamily="34" charset="-122"/>
                <a:cs typeface="Source Sans Pro" pitchFamily="34" charset="-120"/>
              </a:rPr>
              <a:t>Outdated landfill management practices, leading to environmental pollution and health concerns for nearby communities.</a:t>
            </a:r>
            <a:endParaRPr lang="en-US" sz="175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spTree>
    <p:extLst>
      <p:ext uri="{BB962C8B-B14F-4D97-AF65-F5344CB8AC3E}">
        <p14:creationId xmlns:p14="http://schemas.microsoft.com/office/powerpoint/2010/main" val="4113426402"/>
      </p:ext>
    </p:extLst>
  </p:cSld>
  <p:clrMapOvr>
    <a:masterClrMapping/>
  </p:clrMapOvr>
  <mc:AlternateContent xmlns:mc="http://schemas.openxmlformats.org/markup-compatibility/2006" xmlns:p14="http://schemas.microsoft.com/office/powerpoint/2010/main">
    <mc:Choice Requires="p14">
      <p:transition spd="slow" p14:dur="2000" advTm="9160"/>
    </mc:Choice>
    <mc:Fallback xmlns="">
      <p:transition spd="slow" advTm="916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7934" y="-33103"/>
            <a:ext cx="14630400" cy="8229600"/>
          </a:xfrm>
          <a:prstGeom prst="rect">
            <a:avLst/>
          </a:prstGeom>
          <a:solidFill>
            <a:srgbClr val="252833"/>
          </a:solidFill>
          <a:ln/>
        </p:spPr>
      </p:sp>
      <p:sp>
        <p:nvSpPr>
          <p:cNvPr id="7" name="Text 1"/>
          <p:cNvSpPr/>
          <p:nvPr/>
        </p:nvSpPr>
        <p:spPr>
          <a:xfrm>
            <a:off x="4990070" y="677432"/>
            <a:ext cx="5554980" cy="88545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68"/>
              </a:lnSpc>
            </a:pPr>
            <a:r>
              <a:rPr lang="en-US" sz="4374" dirty="0" smtClean="0">
                <a:solidFill>
                  <a:srgbClr val="6EB9FC"/>
                </a:solidFill>
                <a:latin typeface="Lora" pitchFamily="34" charset="0"/>
                <a:ea typeface="Lora" pitchFamily="34" charset="-122"/>
                <a:cs typeface="Lora" pitchFamily="34" charset="-120"/>
              </a:rPr>
              <a:t>Our Approach</a:t>
            </a:r>
            <a:endParaRPr lang="en-US" sz="4374" dirty="0"/>
          </a:p>
        </p:txBody>
      </p:sp>
      <p:grpSp>
        <p:nvGrpSpPr>
          <p:cNvPr id="10" name="Group 9"/>
          <p:cNvGrpSpPr/>
          <p:nvPr/>
        </p:nvGrpSpPr>
        <p:grpSpPr>
          <a:xfrm>
            <a:off x="409155" y="4758009"/>
            <a:ext cx="2509847" cy="3314122"/>
            <a:chOff x="186565" y="2223004"/>
            <a:chExt cx="2330904" cy="3713339"/>
          </a:xfrm>
          <a:effectLst>
            <a:outerShdw blurRad="50800" dist="50800" dir="5400000" sx="101000" sy="101000" algn="ctr" rotWithShape="0">
              <a:schemeClr val="bg1"/>
            </a:outerShdw>
          </a:effectLst>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90785" y="2223004"/>
              <a:ext cx="2226684" cy="200828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86565" y="4114800"/>
              <a:ext cx="2148422" cy="1821543"/>
            </a:xfrm>
            <a:prstGeom prst="rect">
              <a:avLst/>
            </a:prstGeom>
          </p:spPr>
        </p:pic>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677" y="2634891"/>
            <a:ext cx="2959817" cy="2959817"/>
          </a:xfrm>
          <a:prstGeom prst="rect">
            <a:avLst/>
          </a:prstGeom>
          <a:effectLst>
            <a:outerShdw blurRad="50800" dist="50800" dir="5400000" algn="ctr" rotWithShape="0">
              <a:schemeClr val="bg1"/>
            </a:outerShdw>
          </a:effectLst>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1443" t="4384" r="49928" b="7141"/>
          <a:stretch/>
        </p:blipFill>
        <p:spPr>
          <a:xfrm>
            <a:off x="6848132" y="3262196"/>
            <a:ext cx="2533764" cy="1887165"/>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13326" t="846" r="7181" b="-846"/>
          <a:stretch/>
        </p:blipFill>
        <p:spPr>
          <a:xfrm>
            <a:off x="10231495" y="3101832"/>
            <a:ext cx="3294395" cy="2331190"/>
          </a:xfrm>
          <a:prstGeom prst="rect">
            <a:avLst/>
          </a:prstGeom>
          <a:effectLst>
            <a:outerShdw blurRad="50800" dist="50800" dir="5400000" algn="ctr" rotWithShape="0">
              <a:schemeClr val="bg1"/>
            </a:outerShdw>
          </a:effectLst>
        </p:spPr>
      </p:pic>
      <p:sp>
        <p:nvSpPr>
          <p:cNvPr id="13" name="Right Arrow 12"/>
          <p:cNvSpPr/>
          <p:nvPr/>
        </p:nvSpPr>
        <p:spPr>
          <a:xfrm rot="19713169">
            <a:off x="3118495" y="5765253"/>
            <a:ext cx="757185" cy="3672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4" name="Right Arrow 13"/>
          <p:cNvSpPr/>
          <p:nvPr/>
        </p:nvSpPr>
        <p:spPr>
          <a:xfrm>
            <a:off x="9504591" y="4161211"/>
            <a:ext cx="726904" cy="367259"/>
          </a:xfrm>
          <a:prstGeom prst="rightArrow">
            <a:avLst/>
          </a:prstGeom>
          <a:effectLst>
            <a:outerShdw blurRad="50800" dist="50800" dir="5400000" sx="1000" sy="1000" algn="ctr" rotWithShape="0">
              <a:schemeClr val="bg1"/>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Right Arrow 14"/>
          <p:cNvSpPr/>
          <p:nvPr/>
        </p:nvSpPr>
        <p:spPr>
          <a:xfrm>
            <a:off x="6030896" y="4205779"/>
            <a:ext cx="768589" cy="3672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pic>
        <p:nvPicPr>
          <p:cNvPr id="1030" name="Picture 6" descr="Pile of Garbage Waste and Bag Plastic at Green Recycle Bin Isolated on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86" y="869347"/>
            <a:ext cx="3019315" cy="3019315"/>
          </a:xfrm>
          <a:prstGeom prst="rect">
            <a:avLst/>
          </a:prstGeom>
          <a:noFill/>
          <a:effectLst>
            <a:outerShdw blurRad="1524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sp>
        <p:nvSpPr>
          <p:cNvPr id="20" name="Right Arrow 19"/>
          <p:cNvSpPr/>
          <p:nvPr/>
        </p:nvSpPr>
        <p:spPr>
          <a:xfrm rot="5400000">
            <a:off x="1147942" y="4141132"/>
            <a:ext cx="757185" cy="3672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80464" y="6091356"/>
            <a:ext cx="1980775" cy="1980775"/>
          </a:xfrm>
          <a:prstGeom prst="rect">
            <a:avLst/>
          </a:prstGeom>
          <a:effectLst>
            <a:outerShdw blurRad="50800" dist="50800" dir="5400000" algn="ctr" rotWithShape="0">
              <a:schemeClr val="bg1"/>
            </a:outerShdw>
          </a:effectLst>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41777" y="5860250"/>
            <a:ext cx="2980826" cy="2189995"/>
          </a:xfrm>
          <a:prstGeom prst="rect">
            <a:avLst/>
          </a:prstGeom>
          <a:effectLst>
            <a:outerShdw blurRad="50800" dist="50800" dir="5400000" algn="ctr" rotWithShape="0">
              <a:schemeClr val="bg1"/>
            </a:outerShdw>
          </a:effectLst>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366934" y="473643"/>
            <a:ext cx="2323144" cy="2331856"/>
          </a:xfrm>
          <a:prstGeom prst="rect">
            <a:avLst/>
          </a:prstGeom>
          <a:effectLst>
            <a:outerShdw blurRad="50800" dist="50800" dir="5400000" algn="ctr" rotWithShape="0">
              <a:schemeClr val="bg1"/>
            </a:outerShdw>
          </a:effectLst>
        </p:spPr>
      </p:pic>
      <p:grpSp>
        <p:nvGrpSpPr>
          <p:cNvPr id="26" name="Group 25"/>
          <p:cNvGrpSpPr/>
          <p:nvPr/>
        </p:nvGrpSpPr>
        <p:grpSpPr>
          <a:xfrm>
            <a:off x="9770818" y="228152"/>
            <a:ext cx="2848390" cy="2490419"/>
            <a:chOff x="2877886" y="1972825"/>
            <a:chExt cx="5670527" cy="5609033"/>
          </a:xfrm>
          <a:effectLst>
            <a:outerShdw blurRad="50800" dist="50800" dir="5400000" algn="ctr" rotWithShape="0">
              <a:schemeClr val="bg1"/>
            </a:outerShdw>
          </a:effectLst>
        </p:grpSpPr>
        <p:grpSp>
          <p:nvGrpSpPr>
            <p:cNvPr id="23" name="Group 22"/>
            <p:cNvGrpSpPr/>
            <p:nvPr/>
          </p:nvGrpSpPr>
          <p:grpSpPr>
            <a:xfrm>
              <a:off x="2877886" y="1972825"/>
              <a:ext cx="5670527" cy="5609033"/>
              <a:chOff x="-748825" y="2653112"/>
              <a:chExt cx="9482091" cy="9003303"/>
            </a:xfrm>
          </p:grpSpPr>
          <p:pic>
            <p:nvPicPr>
              <p:cNvPr id="1028" name="Picture 4" descr="Scientists make plastic from carbon dioxide and sugar - Technology ..."/>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8825" y="2653112"/>
                <a:ext cx="9482091" cy="53356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678" y="3854869"/>
                <a:ext cx="7772399" cy="7801546"/>
              </a:xfrm>
              <a:prstGeom prst="rect">
                <a:avLst/>
              </a:prstGeom>
            </p:spPr>
          </p:pic>
        </p:grpSp>
        <p:sp>
          <p:nvSpPr>
            <p:cNvPr id="24" name="Rectangle 23"/>
            <p:cNvSpPr/>
            <p:nvPr/>
          </p:nvSpPr>
          <p:spPr>
            <a:xfrm>
              <a:off x="4883311" y="5371373"/>
              <a:ext cx="1765163" cy="931685"/>
            </a:xfrm>
            <a:prstGeom prst="rect">
              <a:avLst/>
            </a:prstGeom>
            <a:solidFill>
              <a:srgbClr val="5DD80C"/>
            </a:solidFill>
            <a:ln>
              <a:solidFill>
                <a:srgbClr val="5DD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p:cNvSpPr txBox="1"/>
            <p:nvPr/>
          </p:nvSpPr>
          <p:spPr>
            <a:xfrm>
              <a:off x="4877034" y="5685101"/>
              <a:ext cx="2075175" cy="831826"/>
            </a:xfrm>
            <a:prstGeom prst="rect">
              <a:avLst/>
            </a:prstGeom>
            <a:noFill/>
          </p:spPr>
          <p:txBody>
            <a:bodyPr wrap="square" rtlCol="0">
              <a:spAutoFit/>
            </a:bodyPr>
            <a:lstStyle/>
            <a:p>
              <a:r>
                <a:rPr lang="en-US" dirty="0" smtClean="0">
                  <a:solidFill>
                    <a:srgbClr val="106404"/>
                  </a:solidFill>
                  <a:latin typeface="Cooper Black" panose="0208090404030B020404" pitchFamily="18" charset="0"/>
                </a:rPr>
                <a:t>Plastic</a:t>
              </a:r>
              <a:endParaRPr lang="en-IN" dirty="0">
                <a:solidFill>
                  <a:srgbClr val="106404"/>
                </a:solidFill>
                <a:latin typeface="Cooper Black" panose="0208090404030B020404" pitchFamily="18" charset="0"/>
              </a:endParaRPr>
            </a:p>
          </p:txBody>
        </p:sp>
      </p:grpSp>
      <p:sp>
        <p:nvSpPr>
          <p:cNvPr id="32" name="Right Arrow 31"/>
          <p:cNvSpPr/>
          <p:nvPr/>
        </p:nvSpPr>
        <p:spPr>
          <a:xfrm rot="7197071">
            <a:off x="12099201" y="5754404"/>
            <a:ext cx="726904" cy="367259"/>
          </a:xfrm>
          <a:prstGeom prst="rightArrow">
            <a:avLst>
              <a:gd name="adj1" fmla="val 42748"/>
              <a:gd name="adj2" fmla="val 58230"/>
            </a:avLst>
          </a:prstGeom>
          <a:effectLst>
            <a:outerShdw blurRad="50800" dist="50800" dir="5400000" sx="1000" sy="1000" algn="ctr" rotWithShape="0">
              <a:schemeClr val="bg1"/>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5" name="Right Arrow 34"/>
          <p:cNvSpPr/>
          <p:nvPr/>
        </p:nvSpPr>
        <p:spPr>
          <a:xfrm rot="14547460">
            <a:off x="12098695" y="2726572"/>
            <a:ext cx="726904" cy="367259"/>
          </a:xfrm>
          <a:prstGeom prst="rightArrow">
            <a:avLst>
              <a:gd name="adj1" fmla="val 42747"/>
              <a:gd name="adj2" fmla="val 62182"/>
            </a:avLst>
          </a:prstGeom>
          <a:effectLst>
            <a:outerShdw blurRad="50800" dist="50800" dir="5400000" sx="1000" sy="1000" algn="ctr" rotWithShape="0">
              <a:schemeClr val="bg1"/>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29315918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2389" y="-89857"/>
            <a:ext cx="14630400" cy="8229600"/>
          </a:xfrm>
          <a:prstGeom prst="rect">
            <a:avLst/>
          </a:prstGeom>
          <a:solidFill>
            <a:srgbClr val="252833"/>
          </a:solidFill>
          <a:ln/>
        </p:spPr>
        <p:txBody>
          <a:bodyPr/>
          <a:lstStyle/>
          <a:p>
            <a:r>
              <a:rPr lang="en-US" dirty="0" smtClean="0"/>
              <a:t> </a:t>
            </a:r>
            <a:endParaRPr lang="en-IN" dirty="0"/>
          </a:p>
        </p:txBody>
      </p:sp>
      <p:sp>
        <p:nvSpPr>
          <p:cNvPr id="7" name="Text 1"/>
          <p:cNvSpPr/>
          <p:nvPr/>
        </p:nvSpPr>
        <p:spPr>
          <a:xfrm>
            <a:off x="2906967" y="618451"/>
            <a:ext cx="5554980" cy="88545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68"/>
              </a:lnSpc>
            </a:pPr>
            <a:r>
              <a:rPr lang="en-US" sz="4374" dirty="0" smtClean="0">
                <a:solidFill>
                  <a:srgbClr val="6EB9FC"/>
                </a:solidFill>
                <a:latin typeface="Lora" pitchFamily="34" charset="0"/>
                <a:ea typeface="Lora" pitchFamily="34" charset="-122"/>
              </a:rPr>
              <a:t>Solution</a:t>
            </a:r>
            <a:endParaRPr lang="en-US" sz="4374"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3673" y="431399"/>
            <a:ext cx="4157272" cy="311795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3673" y="4231271"/>
            <a:ext cx="4157272" cy="3312748"/>
          </a:xfrm>
          <a:prstGeom prst="rect">
            <a:avLst/>
          </a:prstGeom>
        </p:spPr>
      </p:pic>
      <p:sp>
        <p:nvSpPr>
          <p:cNvPr id="16" name="Text 4"/>
          <p:cNvSpPr/>
          <p:nvPr/>
        </p:nvSpPr>
        <p:spPr>
          <a:xfrm>
            <a:off x="10497493" y="3545690"/>
            <a:ext cx="2723832" cy="596238"/>
          </a:xfrm>
          <a:prstGeom prst="rect">
            <a:avLst/>
          </a:prstGeom>
          <a:noFill/>
          <a:ln/>
        </p:spPr>
        <p:txBody>
          <a:bodyPr wrap="square" rtlCol="0" anchor="t"/>
          <a:lstStyle/>
          <a:p>
            <a:pPr algn="l">
              <a:lnSpc>
                <a:spcPts val="2799"/>
              </a:lnSpc>
              <a:buSzPct val="100000"/>
            </a:pPr>
            <a:r>
              <a:rPr lang="en-US" sz="2400" b="1" dirty="0" smtClean="0">
                <a:solidFill>
                  <a:srgbClr val="D6E5EF"/>
                </a:solidFill>
                <a:latin typeface="Source Sans Pro" pitchFamily="34" charset="0"/>
                <a:ea typeface="Source Sans Pro" pitchFamily="34" charset="-122"/>
              </a:rPr>
              <a:t>Before Detection</a:t>
            </a:r>
            <a:endParaRPr lang="en-US" sz="2400" b="1" dirty="0"/>
          </a:p>
        </p:txBody>
      </p:sp>
      <p:sp>
        <p:nvSpPr>
          <p:cNvPr id="17" name="Text 4"/>
          <p:cNvSpPr/>
          <p:nvPr/>
        </p:nvSpPr>
        <p:spPr>
          <a:xfrm>
            <a:off x="10497493" y="7543505"/>
            <a:ext cx="2723832" cy="596238"/>
          </a:xfrm>
          <a:prstGeom prst="rect">
            <a:avLst/>
          </a:prstGeom>
          <a:noFill/>
          <a:ln/>
        </p:spPr>
        <p:txBody>
          <a:bodyPr wrap="square" rtlCol="0" anchor="t"/>
          <a:lstStyle/>
          <a:p>
            <a:pPr algn="l">
              <a:lnSpc>
                <a:spcPts val="2799"/>
              </a:lnSpc>
              <a:buSzPct val="100000"/>
            </a:pPr>
            <a:r>
              <a:rPr lang="en-US" sz="2400" b="1" dirty="0" smtClean="0">
                <a:solidFill>
                  <a:srgbClr val="D6E5EF"/>
                </a:solidFill>
                <a:latin typeface="Source Sans Pro" pitchFamily="34" charset="0"/>
                <a:ea typeface="Source Sans Pro" pitchFamily="34" charset="-122"/>
              </a:rPr>
              <a:t>After Detection</a:t>
            </a:r>
            <a:endParaRPr lang="en-US" sz="2400" b="1" dirty="0"/>
          </a:p>
        </p:txBody>
      </p:sp>
      <p:sp>
        <p:nvSpPr>
          <p:cNvPr id="19" name="TextBox 2"/>
          <p:cNvSpPr txBox="1"/>
          <p:nvPr/>
        </p:nvSpPr>
        <p:spPr>
          <a:xfrm>
            <a:off x="1229634" y="1593760"/>
            <a:ext cx="5906137" cy="6247864"/>
          </a:xfrm>
          <a:prstGeom prst="rect">
            <a:avLst/>
          </a:prstGeom>
          <a:noFill/>
        </p:spPr>
        <p:txBody>
          <a:bodyPr wrap="square" rtlCol="0">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2000" dirty="0">
                <a:solidFill>
                  <a:schemeClr val="bg1"/>
                </a:solidFill>
                <a:latin typeface="Source Sans Pro"/>
                <a:ea typeface="Source Sans Pro"/>
              </a:rPr>
              <a:t> All Garbage is stored in dumping ground</a:t>
            </a:r>
            <a:r>
              <a:rPr lang="en-US" sz="2000" dirty="0" smtClean="0">
                <a:solidFill>
                  <a:schemeClr val="bg1"/>
                </a:solidFill>
                <a:latin typeface="Source Sans Pro"/>
                <a:ea typeface="Source Sans Pro"/>
              </a:rPr>
              <a:t>.</a:t>
            </a:r>
          </a:p>
          <a:p>
            <a:pPr marL="342900" indent="-342900">
              <a:buFont typeface="+mj-lt"/>
              <a:buAutoNum type="arabicPeriod"/>
            </a:pPr>
            <a:endParaRPr lang="en-US" sz="2000" dirty="0">
              <a:solidFill>
                <a:schemeClr val="bg1"/>
              </a:solidFill>
              <a:latin typeface="Source Sans Pro"/>
              <a:ea typeface="Source Sans Pro"/>
            </a:endParaRPr>
          </a:p>
          <a:p>
            <a:pPr marL="342900" indent="-342900">
              <a:buFont typeface="+mj-lt"/>
              <a:buAutoNum type="arabicPeriod"/>
            </a:pPr>
            <a:r>
              <a:rPr lang="en-US" sz="2000" dirty="0" smtClean="0">
                <a:solidFill>
                  <a:schemeClr val="bg1"/>
                </a:solidFill>
                <a:latin typeface="Source Sans Pro"/>
                <a:ea typeface="Source Sans Pro"/>
              </a:rPr>
              <a:t> </a:t>
            </a:r>
            <a:r>
              <a:rPr lang="en-US" sz="2000" dirty="0">
                <a:solidFill>
                  <a:schemeClr val="bg1"/>
                </a:solidFill>
                <a:latin typeface="Source Sans Pro"/>
                <a:ea typeface="Source Sans Pro"/>
              </a:rPr>
              <a:t>That garbage will go through machine, enabled with our algorithm module, which will detect and sort different materials.</a:t>
            </a:r>
            <a:endParaRPr lang="en-US" sz="2000" dirty="0" smtClean="0">
              <a:solidFill>
                <a:schemeClr val="bg1"/>
              </a:solidFill>
              <a:latin typeface="Source Sans Pro"/>
              <a:ea typeface="Source Sans Pro"/>
            </a:endParaRPr>
          </a:p>
          <a:p>
            <a:pPr marL="342900" indent="-342900">
              <a:buFont typeface="+mj-lt"/>
              <a:buAutoNum type="arabicPeriod"/>
            </a:pPr>
            <a:endParaRPr lang="en-US" sz="2000" dirty="0" smtClean="0">
              <a:solidFill>
                <a:schemeClr val="bg1"/>
              </a:solidFill>
              <a:latin typeface="Source Sans Pro"/>
              <a:ea typeface="Source Sans Pro"/>
            </a:endParaRPr>
          </a:p>
          <a:p>
            <a:pPr marL="342900" indent="-342900">
              <a:buFont typeface="+mj-lt"/>
              <a:buAutoNum type="arabicPeriod"/>
            </a:pPr>
            <a:r>
              <a:rPr lang="en-US" sz="2000" b="1" dirty="0" smtClean="0">
                <a:solidFill>
                  <a:schemeClr val="bg1"/>
                </a:solidFill>
                <a:latin typeface="Source Sans Pro"/>
                <a:ea typeface="Source Sans Pro"/>
              </a:rPr>
              <a:t>Module </a:t>
            </a:r>
            <a:r>
              <a:rPr lang="en-US" sz="2000" b="1" dirty="0">
                <a:solidFill>
                  <a:schemeClr val="bg1"/>
                </a:solidFill>
                <a:latin typeface="Source Sans Pro"/>
                <a:ea typeface="Source Sans Pro"/>
              </a:rPr>
              <a:t>name: </a:t>
            </a:r>
            <a:r>
              <a:rPr lang="en-US" sz="2000" dirty="0">
                <a:solidFill>
                  <a:schemeClr val="bg1"/>
                </a:solidFill>
                <a:latin typeface="Source Sans Pro"/>
                <a:ea typeface="Source Sans Pro"/>
              </a:rPr>
              <a:t>Full</a:t>
            </a:r>
            <a:r>
              <a:rPr lang="en-US" sz="2000" b="1" dirty="0">
                <a:solidFill>
                  <a:schemeClr val="bg1"/>
                </a:solidFill>
                <a:latin typeface="Source Sans Pro"/>
                <a:ea typeface="Source Sans Pro"/>
              </a:rPr>
              <a:t> </a:t>
            </a:r>
            <a:r>
              <a:rPr lang="en-US" sz="2000" dirty="0">
                <a:solidFill>
                  <a:schemeClr val="bg1"/>
                </a:solidFill>
                <a:latin typeface="Source Sans Pro"/>
                <a:ea typeface="Source Sans Pro"/>
              </a:rPr>
              <a:t>form of YOLO is You  Only  Look Once. It is basically use to classify object</a:t>
            </a:r>
            <a:r>
              <a:rPr lang="en-US" sz="2000" dirty="0" smtClean="0">
                <a:solidFill>
                  <a:schemeClr val="bg1"/>
                </a:solidFill>
                <a:latin typeface="Source Sans Pro"/>
                <a:ea typeface="Source Sans Pro"/>
              </a:rPr>
              <a:t>.</a:t>
            </a:r>
          </a:p>
          <a:p>
            <a:pPr marL="342900" indent="-342900">
              <a:buFont typeface="+mj-lt"/>
              <a:buAutoNum type="arabicPeriod"/>
            </a:pPr>
            <a:endParaRPr lang="en-US" sz="2000" dirty="0" smtClean="0">
              <a:solidFill>
                <a:schemeClr val="bg1"/>
              </a:solidFill>
              <a:latin typeface="Source Sans Pro"/>
              <a:ea typeface="Source Sans Pro"/>
            </a:endParaRPr>
          </a:p>
          <a:p>
            <a:pPr marL="342900" indent="-342900">
              <a:buFont typeface="+mj-lt"/>
              <a:buAutoNum type="arabicPeriod"/>
            </a:pPr>
            <a:r>
              <a:rPr lang="en-US" sz="2000" b="1" dirty="0" smtClean="0">
                <a:solidFill>
                  <a:schemeClr val="bg1"/>
                </a:solidFill>
                <a:latin typeface="Source Sans Pro"/>
                <a:ea typeface="Source Sans Pro"/>
              </a:rPr>
              <a:t>Module </a:t>
            </a:r>
            <a:r>
              <a:rPr lang="en-US" sz="2000" b="1" dirty="0">
                <a:solidFill>
                  <a:schemeClr val="bg1"/>
                </a:solidFill>
                <a:latin typeface="Source Sans Pro"/>
                <a:ea typeface="Source Sans Pro"/>
              </a:rPr>
              <a:t>Work: </a:t>
            </a:r>
            <a:r>
              <a:rPr lang="en-US" sz="2000" dirty="0">
                <a:solidFill>
                  <a:schemeClr val="bg1"/>
                </a:solidFill>
                <a:latin typeface="Source Sans Pro"/>
                <a:ea typeface="Source Sans Pro"/>
              </a:rPr>
              <a:t>We can train a neural network to classify different types of object. Here we have to give 10,000 images as a class to the algorithm to classify object according to their need Its used to object detection</a:t>
            </a:r>
            <a:r>
              <a:rPr lang="en-US" sz="2000" dirty="0" smtClean="0">
                <a:solidFill>
                  <a:schemeClr val="bg1"/>
                </a:solidFill>
                <a:latin typeface="Source Sans Pro"/>
                <a:ea typeface="Source Sans Pro"/>
              </a:rPr>
              <a:t>.</a:t>
            </a:r>
          </a:p>
          <a:p>
            <a:pPr marL="342900" indent="-342900">
              <a:buFont typeface="+mj-lt"/>
              <a:buAutoNum type="arabicPeriod"/>
            </a:pPr>
            <a:endParaRPr lang="en-US" sz="2000" dirty="0" smtClean="0">
              <a:solidFill>
                <a:schemeClr val="bg1"/>
              </a:solidFill>
              <a:latin typeface="Source Sans Pro"/>
              <a:ea typeface="Source Sans Pro"/>
            </a:endParaRPr>
          </a:p>
          <a:p>
            <a:pPr marL="342900" indent="-342900">
              <a:buFont typeface="+mj-lt"/>
              <a:buAutoNum type="arabicPeriod"/>
            </a:pPr>
            <a:r>
              <a:rPr lang="en-US" sz="2000" b="1" dirty="0" smtClean="0">
                <a:solidFill>
                  <a:schemeClr val="bg1"/>
                </a:solidFill>
                <a:latin typeface="Source Sans Pro"/>
                <a:ea typeface="Source Sans Pro"/>
              </a:rPr>
              <a:t>What </a:t>
            </a:r>
            <a:r>
              <a:rPr lang="en-US" sz="2000" b="1" dirty="0">
                <a:solidFill>
                  <a:schemeClr val="bg1"/>
                </a:solidFill>
                <a:latin typeface="Source Sans Pro"/>
                <a:ea typeface="Source Sans Pro"/>
              </a:rPr>
              <a:t>is Classes for algorithm: </a:t>
            </a:r>
            <a:r>
              <a:rPr lang="en-US" sz="2000" dirty="0">
                <a:solidFill>
                  <a:schemeClr val="bg1"/>
                </a:solidFill>
                <a:latin typeface="Source Sans Pro"/>
                <a:ea typeface="Source Sans Pro"/>
              </a:rPr>
              <a:t>Click the picture of objects like plastic, paper, metal etc so algorithm can sort the  object It is easy to sort if all the garbage is collected together We need not any person to sort it by hand. </a:t>
            </a:r>
            <a:endParaRPr lang="en-IN" sz="2000" dirty="0">
              <a:solidFill>
                <a:schemeClr val="bg1"/>
              </a:solidFill>
              <a:latin typeface="Source Sans Pro"/>
              <a:ea typeface="Source Sans Pro"/>
            </a:endParaRPr>
          </a:p>
        </p:txBody>
      </p:sp>
    </p:spTree>
    <p:extLst>
      <p:ext uri="{BB962C8B-B14F-4D97-AF65-F5344CB8AC3E}">
        <p14:creationId xmlns:p14="http://schemas.microsoft.com/office/powerpoint/2010/main" val="11348257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833199" y="1015450"/>
            <a:ext cx="7477601" cy="1388745"/>
          </a:xfrm>
          <a:prstGeom prst="rect">
            <a:avLst/>
          </a:prstGeom>
          <a:noFill/>
          <a:ln/>
        </p:spPr>
        <p:txBody>
          <a:bodyPr wrap="squar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Overview of YOLO V5 Computer Vision</a:t>
            </a:r>
            <a:endParaRPr lang="en-US" sz="4374" dirty="0"/>
          </a:p>
        </p:txBody>
      </p:sp>
      <p:sp>
        <p:nvSpPr>
          <p:cNvPr id="6" name="Text 3"/>
          <p:cNvSpPr/>
          <p:nvPr/>
        </p:nvSpPr>
        <p:spPr>
          <a:xfrm>
            <a:off x="833199" y="2587558"/>
            <a:ext cx="7477601"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YOLO V5 is a state-of-the-art real-time object detection system powered by deep learning. It uses a convolutional neural network to rapidly identify and locate multiple objects within an image, making it ideal for applications like smart waste management.</a:t>
            </a:r>
            <a:endParaRPr lang="en-US" sz="1750" dirty="0"/>
          </a:p>
        </p:txBody>
      </p:sp>
      <p:sp>
        <p:nvSpPr>
          <p:cNvPr id="7" name="Text 4"/>
          <p:cNvSpPr/>
          <p:nvPr/>
        </p:nvSpPr>
        <p:spPr>
          <a:xfrm>
            <a:off x="833199" y="6552562"/>
            <a:ext cx="7477601"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algorithm excels at detecting and classifying diverse waste items with high accuracy and speed, providing crucial data for optimizing collection and recycling efforts.</a:t>
            </a:r>
            <a:endParaRPr lang="en-US" sz="1750"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5227" r="16465"/>
          <a:stretch/>
        </p:blipFill>
        <p:spPr>
          <a:xfrm>
            <a:off x="8844197" y="0"/>
            <a:ext cx="5786203" cy="8229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110" y="4114800"/>
            <a:ext cx="5963586" cy="244134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33102"/>
            <a:ext cx="14630400" cy="8229600"/>
          </a:xfrm>
          <a:prstGeom prst="rect">
            <a:avLst/>
          </a:prstGeom>
          <a:solidFill>
            <a:srgbClr val="252833"/>
          </a:solidFill>
          <a:ln/>
        </p:spPr>
      </p:sp>
      <p:sp>
        <p:nvSpPr>
          <p:cNvPr id="4" name="Text 2"/>
          <p:cNvSpPr/>
          <p:nvPr/>
        </p:nvSpPr>
        <p:spPr>
          <a:xfrm>
            <a:off x="2348389" y="1346359"/>
            <a:ext cx="9857184"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Applying YOLO V5 to Waste Detection</a:t>
            </a:r>
            <a:endParaRPr lang="en-US" sz="4374" dirty="0"/>
          </a:p>
        </p:txBody>
      </p:sp>
      <p:sp>
        <p:nvSpPr>
          <p:cNvPr id="5" name="Text 3"/>
          <p:cNvSpPr/>
          <p:nvPr/>
        </p:nvSpPr>
        <p:spPr>
          <a:xfrm>
            <a:off x="2293495" y="3032045"/>
            <a:ext cx="10785720" cy="2132409"/>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YOLO V5, a state-of-the-art object detection model, can be leveraged to identify and classify different types of waste in real-time. By training the model on a comprehensive dataset of waste objects, the system can accurately detect and categorize waste, enabling efficient waste management.</a:t>
            </a:r>
            <a:endParaRPr lang="en-US" sz="1750" dirty="0"/>
          </a:p>
        </p:txBody>
      </p:sp>
      <p:sp>
        <p:nvSpPr>
          <p:cNvPr id="6" name="Text 4"/>
          <p:cNvSpPr/>
          <p:nvPr/>
        </p:nvSpPr>
        <p:spPr>
          <a:xfrm>
            <a:off x="2293495" y="4694912"/>
            <a:ext cx="10785720" cy="2921710"/>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fast and reliable detection capabilities of YOLO V5 can be integrated into a smart waste management system, providing valuable insights into waste composition and quantities at various collection points.</a:t>
            </a:r>
            <a:endParaRPr lang="en-US" sz="175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52833">
              <a:alpha val="80000"/>
            </a:srgbClr>
          </a:solidFill>
          <a:ln/>
        </p:spPr>
      </p:sp>
      <p:sp>
        <p:nvSpPr>
          <p:cNvPr id="6" name="Text 3"/>
          <p:cNvSpPr/>
          <p:nvPr/>
        </p:nvSpPr>
        <p:spPr>
          <a:xfrm>
            <a:off x="2348389" y="1572458"/>
            <a:ext cx="9323427"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Optimizing Waste Collection Routes</a:t>
            </a:r>
            <a:endParaRPr lang="en-US" sz="4374" dirty="0"/>
          </a:p>
        </p:txBody>
      </p:sp>
      <p:pic>
        <p:nvPicPr>
          <p:cNvPr id="7" name="Image 1" descr="preencoded.png"/>
          <p:cNvPicPr>
            <a:picLocks noChangeAspect="1"/>
          </p:cNvPicPr>
          <p:nvPr/>
        </p:nvPicPr>
        <p:blipFill>
          <a:blip r:embed="rId4"/>
          <a:stretch>
            <a:fillRect/>
          </a:stretch>
        </p:blipFill>
        <p:spPr>
          <a:xfrm>
            <a:off x="2348389" y="2600087"/>
            <a:ext cx="3311128" cy="888682"/>
          </a:xfrm>
          <a:prstGeom prst="rect">
            <a:avLst/>
          </a:prstGeom>
        </p:spPr>
      </p:pic>
      <p:sp>
        <p:nvSpPr>
          <p:cNvPr id="8" name="Text 4"/>
          <p:cNvSpPr/>
          <p:nvPr/>
        </p:nvSpPr>
        <p:spPr>
          <a:xfrm>
            <a:off x="2570559" y="3822025"/>
            <a:ext cx="277749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Route Optimization</a:t>
            </a:r>
            <a:endParaRPr lang="en-US" sz="2187" dirty="0"/>
          </a:p>
        </p:txBody>
      </p:sp>
      <p:sp>
        <p:nvSpPr>
          <p:cNvPr id="9" name="Text 5"/>
          <p:cNvSpPr/>
          <p:nvPr/>
        </p:nvSpPr>
        <p:spPr>
          <a:xfrm>
            <a:off x="2570559" y="4302443"/>
            <a:ext cx="2866787" cy="2132409"/>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Use AI-powered algorithms to analyze waste generation patterns and optimize collection routes for efficiency, reducing fuel consumption and emissions.</a:t>
            </a:r>
            <a:endParaRPr lang="en-US" sz="1750" dirty="0"/>
          </a:p>
        </p:txBody>
      </p:sp>
      <p:pic>
        <p:nvPicPr>
          <p:cNvPr id="10" name="Image 2" descr="preencoded.png"/>
          <p:cNvPicPr>
            <a:picLocks noChangeAspect="1"/>
          </p:cNvPicPr>
          <p:nvPr/>
        </p:nvPicPr>
        <p:blipFill>
          <a:blip r:embed="rId5"/>
          <a:stretch>
            <a:fillRect/>
          </a:stretch>
        </p:blipFill>
        <p:spPr>
          <a:xfrm>
            <a:off x="5659517" y="2600087"/>
            <a:ext cx="3311128" cy="888682"/>
          </a:xfrm>
          <a:prstGeom prst="rect">
            <a:avLst/>
          </a:prstGeom>
        </p:spPr>
      </p:pic>
      <p:sp>
        <p:nvSpPr>
          <p:cNvPr id="11" name="Text 6"/>
          <p:cNvSpPr/>
          <p:nvPr/>
        </p:nvSpPr>
        <p:spPr>
          <a:xfrm>
            <a:off x="5881687" y="3822025"/>
            <a:ext cx="277749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Sensor Integration</a:t>
            </a:r>
            <a:endParaRPr lang="en-US" sz="2187" dirty="0"/>
          </a:p>
        </p:txBody>
      </p:sp>
      <p:sp>
        <p:nvSpPr>
          <p:cNvPr id="12" name="Text 7"/>
          <p:cNvSpPr/>
          <p:nvPr/>
        </p:nvSpPr>
        <p:spPr>
          <a:xfrm>
            <a:off x="5881687" y="4302443"/>
            <a:ext cx="2866787" cy="1777008"/>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Deploy smart sensors in waste receptacles to monitor fill levels and trigger collection only when necessary, further optimizing routes.</a:t>
            </a:r>
            <a:endParaRPr lang="en-US" sz="1750" dirty="0"/>
          </a:p>
        </p:txBody>
      </p:sp>
      <p:pic>
        <p:nvPicPr>
          <p:cNvPr id="13" name="Image 3" descr="preencoded.png"/>
          <p:cNvPicPr>
            <a:picLocks noChangeAspect="1"/>
          </p:cNvPicPr>
          <p:nvPr/>
        </p:nvPicPr>
        <p:blipFill>
          <a:blip r:embed="rId6"/>
          <a:stretch>
            <a:fillRect/>
          </a:stretch>
        </p:blipFill>
        <p:spPr>
          <a:xfrm>
            <a:off x="8970645" y="2600087"/>
            <a:ext cx="3311247" cy="888682"/>
          </a:xfrm>
          <a:prstGeom prst="rect">
            <a:avLst/>
          </a:prstGeom>
        </p:spPr>
      </p:pic>
      <p:sp>
        <p:nvSpPr>
          <p:cNvPr id="14" name="Text 8"/>
          <p:cNvSpPr/>
          <p:nvPr/>
        </p:nvSpPr>
        <p:spPr>
          <a:xfrm>
            <a:off x="9192816" y="3822025"/>
            <a:ext cx="277749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Predictive Analytics</a:t>
            </a:r>
            <a:endParaRPr lang="en-US" sz="2187" dirty="0"/>
          </a:p>
        </p:txBody>
      </p:sp>
      <p:sp>
        <p:nvSpPr>
          <p:cNvPr id="15" name="Text 9"/>
          <p:cNvSpPr/>
          <p:nvPr/>
        </p:nvSpPr>
        <p:spPr>
          <a:xfrm>
            <a:off x="9192816" y="4302443"/>
            <a:ext cx="2866906" cy="1777008"/>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Leverage historical data and machine learning to predict waste generation hotspots and adjust collection schedules accordingly.</a:t>
            </a:r>
            <a:endParaRPr lang="en-US" sz="1750" dirty="0"/>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822615" y="554236"/>
            <a:ext cx="8985171" cy="1256109"/>
          </a:xfrm>
          <a:prstGeom prst="rect">
            <a:avLst/>
          </a:prstGeom>
          <a:noFill/>
          <a:ln/>
        </p:spPr>
        <p:txBody>
          <a:bodyPr wrap="square" rtlCol="0" anchor="t"/>
          <a:lstStyle/>
          <a:p>
            <a:pPr marL="0" indent="0">
              <a:lnSpc>
                <a:spcPts val="4945"/>
              </a:lnSpc>
              <a:buNone/>
            </a:pPr>
            <a:r>
              <a:rPr lang="en-US" sz="3956" dirty="0">
                <a:solidFill>
                  <a:srgbClr val="6EB9FC"/>
                </a:solidFill>
                <a:latin typeface="Lora" pitchFamily="34" charset="0"/>
                <a:ea typeface="Lora" pitchFamily="34" charset="-122"/>
                <a:cs typeface="Lora" pitchFamily="34" charset="-120"/>
              </a:rPr>
              <a:t>Engaging the Community for Participation</a:t>
            </a:r>
            <a:endParaRPr lang="en-US" sz="3956" dirty="0"/>
          </a:p>
        </p:txBody>
      </p:sp>
      <p:pic>
        <p:nvPicPr>
          <p:cNvPr id="5" name="Image 0" descr="preencoded.png"/>
          <p:cNvPicPr>
            <a:picLocks noChangeAspect="1"/>
          </p:cNvPicPr>
          <p:nvPr/>
        </p:nvPicPr>
        <p:blipFill>
          <a:blip r:embed="rId3"/>
          <a:stretch>
            <a:fillRect/>
          </a:stretch>
        </p:blipFill>
        <p:spPr>
          <a:xfrm>
            <a:off x="2822615" y="2212300"/>
            <a:ext cx="2020133" cy="1248489"/>
          </a:xfrm>
          <a:prstGeom prst="rect">
            <a:avLst/>
          </a:prstGeom>
        </p:spPr>
      </p:pic>
      <p:sp>
        <p:nvSpPr>
          <p:cNvPr id="6" name="Text 3"/>
          <p:cNvSpPr/>
          <p:nvPr/>
        </p:nvSpPr>
        <p:spPr>
          <a:xfrm>
            <a:off x="2822615" y="3712012"/>
            <a:ext cx="2020133" cy="627936"/>
          </a:xfrm>
          <a:prstGeom prst="rect">
            <a:avLst/>
          </a:prstGeom>
          <a:noFill/>
          <a:ln/>
        </p:spPr>
        <p:txBody>
          <a:bodyPr wrap="square" rtlCol="0" anchor="t"/>
          <a:lstStyle/>
          <a:p>
            <a:pPr marL="0" indent="0" algn="l">
              <a:lnSpc>
                <a:spcPts val="2473"/>
              </a:lnSpc>
              <a:buNone/>
            </a:pPr>
            <a:r>
              <a:rPr lang="en-US" sz="1978" dirty="0">
                <a:solidFill>
                  <a:srgbClr val="6EB9FC"/>
                </a:solidFill>
                <a:latin typeface="Lora" pitchFamily="34" charset="0"/>
                <a:ea typeface="Lora" pitchFamily="34" charset="-122"/>
                <a:cs typeface="Lora" pitchFamily="34" charset="-120"/>
              </a:rPr>
              <a:t>Waste Sorting Workshops</a:t>
            </a:r>
            <a:endParaRPr lang="en-US" sz="1978" dirty="0"/>
          </a:p>
        </p:txBody>
      </p:sp>
      <p:sp>
        <p:nvSpPr>
          <p:cNvPr id="7" name="Text 4"/>
          <p:cNvSpPr/>
          <p:nvPr/>
        </p:nvSpPr>
        <p:spPr>
          <a:xfrm>
            <a:off x="2822555" y="4340067"/>
            <a:ext cx="2020133" cy="3214688"/>
          </a:xfrm>
          <a:prstGeom prst="rect">
            <a:avLst/>
          </a:prstGeom>
          <a:noFill/>
          <a:ln/>
        </p:spPr>
        <p:txBody>
          <a:bodyPr wrap="square" rtlCol="0" anchor="t"/>
          <a:lstStyle/>
          <a:p>
            <a:pPr marL="0" indent="0" algn="l">
              <a:lnSpc>
                <a:spcPts val="2532"/>
              </a:lnSpc>
              <a:buNone/>
            </a:pPr>
            <a:r>
              <a:rPr lang="en-US" sz="1583" dirty="0">
                <a:solidFill>
                  <a:srgbClr val="D6E5EF"/>
                </a:solidFill>
                <a:latin typeface="Source Sans Pro" pitchFamily="34" charset="0"/>
                <a:ea typeface="Source Sans Pro" pitchFamily="34" charset="-122"/>
                <a:cs typeface="Source Sans Pro" pitchFamily="34" charset="-120"/>
              </a:rPr>
              <a:t>Host interactive workshops to educate residents on proper waste sorting and recycling practices, encouraging active community participation in the smart waste management system.</a:t>
            </a:r>
            <a:endParaRPr lang="en-US" sz="1583" dirty="0"/>
          </a:p>
        </p:txBody>
      </p:sp>
      <p:pic>
        <p:nvPicPr>
          <p:cNvPr id="8" name="Image 1" descr="preencoded.png"/>
          <p:cNvPicPr>
            <a:picLocks noChangeAspect="1"/>
          </p:cNvPicPr>
          <p:nvPr/>
        </p:nvPicPr>
        <p:blipFill>
          <a:blip r:embed="rId4"/>
          <a:stretch>
            <a:fillRect/>
          </a:stretch>
        </p:blipFill>
        <p:spPr>
          <a:xfrm>
            <a:off x="5144214" y="2212300"/>
            <a:ext cx="2020253" cy="1248608"/>
          </a:xfrm>
          <a:prstGeom prst="rect">
            <a:avLst/>
          </a:prstGeom>
        </p:spPr>
      </p:pic>
      <p:sp>
        <p:nvSpPr>
          <p:cNvPr id="9" name="Text 5"/>
          <p:cNvSpPr/>
          <p:nvPr/>
        </p:nvSpPr>
        <p:spPr>
          <a:xfrm>
            <a:off x="5144214" y="3712131"/>
            <a:ext cx="2020253" cy="627936"/>
          </a:xfrm>
          <a:prstGeom prst="rect">
            <a:avLst/>
          </a:prstGeom>
          <a:noFill/>
          <a:ln/>
        </p:spPr>
        <p:txBody>
          <a:bodyPr wrap="square" rtlCol="0" anchor="t"/>
          <a:lstStyle/>
          <a:p>
            <a:pPr marL="0" indent="0" algn="l">
              <a:lnSpc>
                <a:spcPts val="2473"/>
              </a:lnSpc>
              <a:buNone/>
            </a:pPr>
            <a:r>
              <a:rPr lang="en-US" sz="1978" dirty="0">
                <a:solidFill>
                  <a:srgbClr val="6EB9FC"/>
                </a:solidFill>
                <a:latin typeface="Lora" pitchFamily="34" charset="0"/>
                <a:ea typeface="Lora" pitchFamily="34" charset="-122"/>
                <a:cs typeface="Lora" pitchFamily="34" charset="-120"/>
              </a:rPr>
              <a:t>Community Cleanup Events</a:t>
            </a:r>
            <a:endParaRPr lang="en-US" sz="1978" dirty="0"/>
          </a:p>
        </p:txBody>
      </p:sp>
      <p:sp>
        <p:nvSpPr>
          <p:cNvPr id="10" name="Text 6"/>
          <p:cNvSpPr/>
          <p:nvPr/>
        </p:nvSpPr>
        <p:spPr>
          <a:xfrm>
            <a:off x="5144214" y="4460558"/>
            <a:ext cx="2020253" cy="2571750"/>
          </a:xfrm>
          <a:prstGeom prst="rect">
            <a:avLst/>
          </a:prstGeom>
          <a:noFill/>
          <a:ln/>
        </p:spPr>
        <p:txBody>
          <a:bodyPr wrap="square" rtlCol="0" anchor="t"/>
          <a:lstStyle/>
          <a:p>
            <a:pPr marL="0" indent="0" algn="l">
              <a:lnSpc>
                <a:spcPts val="2532"/>
              </a:lnSpc>
              <a:buNone/>
            </a:pPr>
            <a:r>
              <a:rPr lang="en-US" sz="1583" dirty="0">
                <a:solidFill>
                  <a:srgbClr val="D6E5EF"/>
                </a:solidFill>
                <a:latin typeface="Source Sans Pro" pitchFamily="34" charset="0"/>
                <a:ea typeface="Source Sans Pro" pitchFamily="34" charset="-122"/>
                <a:cs typeface="Source Sans Pro" pitchFamily="34" charset="-120"/>
              </a:rPr>
              <a:t>Organize regular neighborhood cleanup events to collect and properly dispose of waste, fostering a sense of pride and ownership in the local environment.</a:t>
            </a:r>
            <a:endParaRPr lang="en-US" sz="1583" dirty="0"/>
          </a:p>
        </p:txBody>
      </p:sp>
      <p:pic>
        <p:nvPicPr>
          <p:cNvPr id="11" name="Image 2" descr="preencoded.png"/>
          <p:cNvPicPr>
            <a:picLocks noChangeAspect="1"/>
          </p:cNvPicPr>
          <p:nvPr/>
        </p:nvPicPr>
        <p:blipFill>
          <a:blip r:embed="rId5"/>
          <a:stretch>
            <a:fillRect/>
          </a:stretch>
        </p:blipFill>
        <p:spPr>
          <a:xfrm>
            <a:off x="7465933" y="2212300"/>
            <a:ext cx="2020133" cy="1248489"/>
          </a:xfrm>
          <a:prstGeom prst="rect">
            <a:avLst/>
          </a:prstGeom>
        </p:spPr>
      </p:pic>
      <p:sp>
        <p:nvSpPr>
          <p:cNvPr id="12" name="Text 7"/>
          <p:cNvSpPr/>
          <p:nvPr/>
        </p:nvSpPr>
        <p:spPr>
          <a:xfrm>
            <a:off x="7465933" y="3712012"/>
            <a:ext cx="2020133" cy="627936"/>
          </a:xfrm>
          <a:prstGeom prst="rect">
            <a:avLst/>
          </a:prstGeom>
          <a:noFill/>
          <a:ln/>
        </p:spPr>
        <p:txBody>
          <a:bodyPr wrap="square" rtlCol="0" anchor="t"/>
          <a:lstStyle/>
          <a:p>
            <a:pPr marL="0" indent="0" algn="l">
              <a:lnSpc>
                <a:spcPts val="2473"/>
              </a:lnSpc>
              <a:buNone/>
            </a:pPr>
            <a:r>
              <a:rPr lang="en-US" sz="1978" dirty="0">
                <a:solidFill>
                  <a:srgbClr val="6EB9FC"/>
                </a:solidFill>
                <a:latin typeface="Lora" pitchFamily="34" charset="0"/>
                <a:ea typeface="Lora" pitchFamily="34" charset="-122"/>
                <a:cs typeface="Lora" pitchFamily="34" charset="-120"/>
              </a:rPr>
              <a:t>Waste Reporting App</a:t>
            </a:r>
            <a:endParaRPr lang="en-US" sz="1978" dirty="0"/>
          </a:p>
        </p:txBody>
      </p:sp>
      <p:sp>
        <p:nvSpPr>
          <p:cNvPr id="13" name="Text 8"/>
          <p:cNvSpPr/>
          <p:nvPr/>
        </p:nvSpPr>
        <p:spPr>
          <a:xfrm>
            <a:off x="7465933" y="4358402"/>
            <a:ext cx="2020133" cy="3214688"/>
          </a:xfrm>
          <a:prstGeom prst="rect">
            <a:avLst/>
          </a:prstGeom>
          <a:noFill/>
          <a:ln/>
        </p:spPr>
        <p:txBody>
          <a:bodyPr wrap="square" rtlCol="0" anchor="t"/>
          <a:lstStyle/>
          <a:p>
            <a:pPr marL="0" indent="0" algn="l">
              <a:lnSpc>
                <a:spcPts val="2532"/>
              </a:lnSpc>
              <a:buNone/>
            </a:pPr>
            <a:r>
              <a:rPr lang="en-US" sz="1583" dirty="0">
                <a:solidFill>
                  <a:srgbClr val="D6E5EF"/>
                </a:solidFill>
                <a:latin typeface="Source Sans Pro" pitchFamily="34" charset="0"/>
                <a:ea typeface="Source Sans Pro" pitchFamily="34" charset="-122"/>
                <a:cs typeface="Source Sans Pro" pitchFamily="34" charset="-120"/>
              </a:rPr>
              <a:t>Develop a user-friendly mobile app that allows residents to easily report waste-related concerns, such as illegal dumping or overflowing bins, enabling quick response and community involvement.</a:t>
            </a:r>
            <a:endParaRPr lang="en-US" sz="1583" dirty="0"/>
          </a:p>
        </p:txBody>
      </p:sp>
      <p:pic>
        <p:nvPicPr>
          <p:cNvPr id="14" name="Image 3" descr="preencoded.png"/>
          <p:cNvPicPr>
            <a:picLocks noChangeAspect="1"/>
          </p:cNvPicPr>
          <p:nvPr/>
        </p:nvPicPr>
        <p:blipFill>
          <a:blip r:embed="rId6"/>
          <a:stretch>
            <a:fillRect/>
          </a:stretch>
        </p:blipFill>
        <p:spPr>
          <a:xfrm>
            <a:off x="9787533" y="2212300"/>
            <a:ext cx="2020253" cy="1248608"/>
          </a:xfrm>
          <a:prstGeom prst="rect">
            <a:avLst/>
          </a:prstGeom>
        </p:spPr>
      </p:pic>
      <p:sp>
        <p:nvSpPr>
          <p:cNvPr id="15" name="Text 9"/>
          <p:cNvSpPr/>
          <p:nvPr/>
        </p:nvSpPr>
        <p:spPr>
          <a:xfrm>
            <a:off x="9787533" y="3712131"/>
            <a:ext cx="2020253" cy="627936"/>
          </a:xfrm>
          <a:prstGeom prst="rect">
            <a:avLst/>
          </a:prstGeom>
          <a:noFill/>
          <a:ln/>
        </p:spPr>
        <p:txBody>
          <a:bodyPr wrap="square" rtlCol="0" anchor="t"/>
          <a:lstStyle/>
          <a:p>
            <a:pPr marL="0" indent="0" algn="l">
              <a:lnSpc>
                <a:spcPts val="2473"/>
              </a:lnSpc>
              <a:buNone/>
            </a:pPr>
            <a:r>
              <a:rPr lang="en-US" sz="1978" dirty="0">
                <a:solidFill>
                  <a:srgbClr val="6EB9FC"/>
                </a:solidFill>
                <a:latin typeface="Lora" pitchFamily="34" charset="0"/>
                <a:ea typeface="Lora" pitchFamily="34" charset="-122"/>
                <a:cs typeface="Lora" pitchFamily="34" charset="-120"/>
              </a:rPr>
              <a:t>Stakeholder Collaboration</a:t>
            </a:r>
            <a:endParaRPr lang="en-US" sz="1978" dirty="0"/>
          </a:p>
        </p:txBody>
      </p:sp>
      <p:sp>
        <p:nvSpPr>
          <p:cNvPr id="16" name="Text 10"/>
          <p:cNvSpPr/>
          <p:nvPr/>
        </p:nvSpPr>
        <p:spPr>
          <a:xfrm>
            <a:off x="9787533" y="4460558"/>
            <a:ext cx="2020253" cy="3214688"/>
          </a:xfrm>
          <a:prstGeom prst="rect">
            <a:avLst/>
          </a:prstGeom>
          <a:noFill/>
          <a:ln/>
        </p:spPr>
        <p:txBody>
          <a:bodyPr wrap="square" rtlCol="0" anchor="t"/>
          <a:lstStyle/>
          <a:p>
            <a:pPr marL="0" indent="0" algn="l">
              <a:lnSpc>
                <a:spcPts val="2532"/>
              </a:lnSpc>
              <a:buNone/>
            </a:pPr>
            <a:r>
              <a:rPr lang="en-US" sz="1583" dirty="0">
                <a:solidFill>
                  <a:srgbClr val="D6E5EF"/>
                </a:solidFill>
                <a:latin typeface="Source Sans Pro" pitchFamily="34" charset="0"/>
                <a:ea typeface="Source Sans Pro" pitchFamily="34" charset="-122"/>
                <a:cs typeface="Source Sans Pro" pitchFamily="34" charset="-120"/>
              </a:rPr>
              <a:t>Facilitate regular meetings between community leaders, waste management experts, and local authorities to gather feedback and incorporate community needs into the smart waste system.</a:t>
            </a:r>
            <a:endParaRPr lang="en-US" sz="1583"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9" y="-33102"/>
            <a:ext cx="2291106" cy="929002"/>
          </a:xfrm>
          <a:prstGeom prst="rect">
            <a:avLst/>
          </a:prstGeom>
          <a:effectLst>
            <a:outerShdw blurRad="50800" dist="50800" dir="5400000" algn="ctr" rotWithShape="0">
              <a:srgbClr val="000000">
                <a:alpha val="52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7573</TotalTime>
  <Words>636</Words>
  <Application>Microsoft Office PowerPoint</Application>
  <PresentationFormat>Custom</PresentationFormat>
  <Paragraphs>79</Paragraphs>
  <Slides>14</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Aptos</vt:lpstr>
      <vt:lpstr>Arial</vt:lpstr>
      <vt:lpstr>Baskerville Old Face</vt:lpstr>
      <vt:lpstr>Calibri</vt:lpstr>
      <vt:lpstr>Cooper Black</vt:lpstr>
      <vt:lpstr>Lora</vt:lpstr>
      <vt:lpstr>Montserrat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37</cp:revision>
  <dcterms:created xsi:type="dcterms:W3CDTF">2024-04-29T15:40:31Z</dcterms:created>
  <dcterms:modified xsi:type="dcterms:W3CDTF">2024-05-24T06:35:11Z</dcterms:modified>
</cp:coreProperties>
</file>